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8"/>
  </p:notesMasterIdLst>
  <p:sldIdLst>
    <p:sldId id="304" r:id="rId5"/>
    <p:sldId id="319" r:id="rId6"/>
    <p:sldId id="308" r:id="rId7"/>
    <p:sldId id="327" r:id="rId8"/>
    <p:sldId id="299" r:id="rId9"/>
    <p:sldId id="328" r:id="rId10"/>
    <p:sldId id="322" r:id="rId11"/>
    <p:sldId id="323" r:id="rId12"/>
    <p:sldId id="329" r:id="rId13"/>
    <p:sldId id="326" r:id="rId14"/>
    <p:sldId id="325" r:id="rId15"/>
    <p:sldId id="301" r:id="rId16"/>
    <p:sldId id="30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8C8A"/>
    <a:srgbClr val="0A40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3750" autoAdjust="0"/>
  </p:normalViewPr>
  <p:slideViewPr>
    <p:cSldViewPr snapToGrid="0">
      <p:cViewPr varScale="1">
        <p:scale>
          <a:sx n="119" d="100"/>
          <a:sy n="119" d="100"/>
        </p:scale>
        <p:origin x="96" y="264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12/21/2021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990660-4B7D-4C11-96DB-B19FFA8CA9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ctangle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6.53</a:t>
            </a:r>
          </a:p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anchor="b">
            <a:normAutofit/>
          </a:bodyPr>
          <a:lstStyle>
            <a:lvl1pPr algn="l">
              <a:defRPr sz="3800" b="1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0" name="Picture Placeholder 16" descr="abstract colorful illustration of building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9" name="Date Placeholder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rowth Strategy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grpSp>
        <p:nvGrpSpPr>
          <p:cNvPr id="956" name="Picture Placeholder 1925" descr="abstract colorful illustration of building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59" name="Footer Placeholder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/>
          <a:lstStyle>
            <a:lvl1pPr algn="ctr"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3544" y="2670048"/>
            <a:ext cx="4901184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64224" y="2532888"/>
            <a:ext cx="51663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 Placeholder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67" name="Text Placeholder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Month, Year</a:t>
            </a:r>
            <a:endParaRPr lang="en-ZA" dirty="0"/>
          </a:p>
        </p:txBody>
      </p:sp>
      <p:sp>
        <p:nvSpPr>
          <p:cNvPr id="68" name="Date Placeholder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924" y="1825625"/>
            <a:ext cx="1036015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icture Placeholder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Picture Placeholder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" name="Picture Placeholder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Picture Placeholder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971" name="Picture Placeholder 986" descr="abstract colorful illustration of building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icture Placeholder 20" descr="abstract colorful illustration of building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75" name="Text Placeholder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6" y="2816352"/>
            <a:ext cx="4114800" cy="2779776"/>
          </a:xfr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hank You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grpSp>
        <p:nvGrpSpPr>
          <p:cNvPr id="10" name="Picture Placeholder 44" descr="abstract colorful illustration of building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icture Placeholder 57" descr="abstract colorful illustration of building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icture Placeholder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21" name="Text Placeholder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ct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icture Placeholder 1029" descr="abstract colorful illustration of building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 dirty="0"/>
              <a:t>CLICK TO TEXT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4" name="Text Placeholder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5" name="Text Placeholder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TITLE</a:t>
            </a:r>
          </a:p>
        </p:txBody>
      </p:sp>
      <p:grpSp>
        <p:nvGrpSpPr>
          <p:cNvPr id="7" name="Picture Placeholder 795" descr="abstract colorful illustration of building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icon</a:t>
            </a:r>
          </a:p>
        </p:txBody>
      </p:sp>
      <p:sp>
        <p:nvSpPr>
          <p:cNvPr id="23" name="Text Placeholder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  <a:endParaRPr lang="en-ZA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2</a:t>
            </a:r>
            <a:endParaRPr lang="en-ZA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/>
            <a:r>
              <a:rPr lang="en-US" dirty="0"/>
              <a:t>3</a:t>
            </a:r>
            <a:endParaRPr lang="en-ZA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4" name="Date Placeholder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0.png"/><Relationship Id="rId7" Type="http://schemas.openxmlformats.org/officeDocument/2006/relationships/image" Target="../media/image24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samuelrosspatterson@gmail.com" TargetMode="Externa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iot.ee.surrey.ac.uk:8080/datasets.html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blog.crisp.se/2016/01/25/henrikkniberg/making-sense-of-mvp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gitlab.com/s-a-m/citypulse-etl" TargetMode="Externa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ubtitle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3"/>
            <a:ext cx="4890426" cy="1227985"/>
          </a:xfrm>
        </p:spPr>
        <p:txBody>
          <a:bodyPr>
            <a:normAutofit/>
          </a:bodyPr>
          <a:lstStyle/>
          <a:p>
            <a:r>
              <a:rPr lang="en-US" dirty="0"/>
              <a:t>An MVP Pipeline for Smart City / IoT Data</a:t>
            </a:r>
          </a:p>
          <a:p>
            <a:endParaRPr lang="en-US" dirty="0"/>
          </a:p>
          <a:p>
            <a:r>
              <a:rPr lang="en-US" dirty="0"/>
              <a:t>Sam Patterson, December 2021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/>
          <a:lstStyle/>
          <a:p>
            <a:r>
              <a:rPr lang="en-US" dirty="0" err="1"/>
              <a:t>CityPulse</a:t>
            </a:r>
            <a:r>
              <a:rPr lang="en-US" dirty="0"/>
              <a:t> ETL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Access via prefeed SQL interface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B6C7E4-E7FB-4E6C-B03B-82B059B4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10</a:t>
            </a:fld>
            <a:endParaRPr lang="en-US" dirty="0"/>
          </a:p>
        </p:txBody>
      </p:sp>
      <p:pic>
        <p:nvPicPr>
          <p:cNvPr id="31" name="Picture 30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BF85EF1-4A0D-4C06-8F2E-47D53A66C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10515600" cy="396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768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readable addresses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B6C7E4-E7FB-4E6C-B03B-82B059B4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11</a:t>
            </a:fld>
            <a:endParaRPr lang="en-US" dirty="0"/>
          </a:p>
        </p:txBody>
      </p:sp>
      <p:pic>
        <p:nvPicPr>
          <p:cNvPr id="12" name="Content Placeholder 11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BBA3B20-5F01-42C6-A1AB-3FA3E3AC58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655"/>
          <a:stretch/>
        </p:blipFill>
        <p:spPr>
          <a:xfrm>
            <a:off x="3000487" y="4245590"/>
            <a:ext cx="6454476" cy="2434909"/>
          </a:xfr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C71A19B-A103-4DB4-B113-B672A032DD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7" t="7977" r="6705" b="6765"/>
          <a:stretch/>
        </p:blipFill>
        <p:spPr bwMode="auto">
          <a:xfrm>
            <a:off x="5439783" y="1588992"/>
            <a:ext cx="1312434" cy="1299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639E18F7-A404-4F22-8DB7-2BDBE65ECC3F}"/>
              </a:ext>
            </a:extLst>
          </p:cNvPr>
          <p:cNvSpPr txBox="1">
            <a:spLocks/>
          </p:cNvSpPr>
          <p:nvPr/>
        </p:nvSpPr>
        <p:spPr>
          <a:xfrm>
            <a:off x="4777740" y="3023521"/>
            <a:ext cx="2636520" cy="39282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ZA" sz="2000" noProof="1"/>
              <a:t>Nominatim Reverse Geocoding API</a:t>
            </a:r>
          </a:p>
        </p:txBody>
      </p:sp>
      <p:pic>
        <p:nvPicPr>
          <p:cNvPr id="1032" name="Picture 8" descr="Database - Free technology icons">
            <a:extLst>
              <a:ext uri="{FF2B5EF4-FFF2-40B4-BE49-F238E27FC236}">
                <a16:creationId xmlns:a16="http://schemas.microsoft.com/office/drawing/2014/main" id="{A7F284BB-20AD-4F1F-8EED-8EF7DA3C6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770" y="1698539"/>
            <a:ext cx="1080247" cy="1080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A4866051-9E70-4DD2-BB59-40952B6E18E8}"/>
              </a:ext>
            </a:extLst>
          </p:cNvPr>
          <p:cNvSpPr txBox="1">
            <a:spLocks/>
          </p:cNvSpPr>
          <p:nvPr/>
        </p:nvSpPr>
        <p:spPr>
          <a:xfrm>
            <a:off x="131333" y="3023521"/>
            <a:ext cx="2103120" cy="39282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ZA" sz="2000" noProof="1"/>
              <a:t>CityPulse ETL</a:t>
            </a:r>
          </a:p>
          <a:p>
            <a:pPr marL="0" indent="0" algn="ctr">
              <a:buNone/>
            </a:pPr>
            <a:r>
              <a:rPr lang="en-ZA" sz="2000" noProof="1"/>
              <a:t>Database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B707182-8D08-4312-8391-E72A2419613B}"/>
              </a:ext>
            </a:extLst>
          </p:cNvPr>
          <p:cNvSpPr/>
          <p:nvPr/>
        </p:nvSpPr>
        <p:spPr>
          <a:xfrm>
            <a:off x="3000487" y="2066541"/>
            <a:ext cx="1161826" cy="344244"/>
          </a:xfrm>
          <a:prstGeom prst="rightArrow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C8F90FC9-EBFA-4CFD-AC6E-F25645F607BF}"/>
              </a:ext>
            </a:extLst>
          </p:cNvPr>
          <p:cNvSpPr/>
          <p:nvPr/>
        </p:nvSpPr>
        <p:spPr>
          <a:xfrm>
            <a:off x="8029687" y="2066541"/>
            <a:ext cx="1161826" cy="344244"/>
          </a:xfrm>
          <a:prstGeom prst="rightArrow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098A5E8-52D2-45B7-87E6-5186A26F7B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6796" y="1537109"/>
            <a:ext cx="1312434" cy="1351225"/>
          </a:xfrm>
          <a:prstGeom prst="rect">
            <a:avLst/>
          </a:prstGeom>
        </p:spPr>
      </p:pic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EE5DD3E3-523A-4083-BEF7-9328EF886BCA}"/>
              </a:ext>
            </a:extLst>
          </p:cNvPr>
          <p:cNvSpPr txBox="1">
            <a:spLocks/>
          </p:cNvSpPr>
          <p:nvPr/>
        </p:nvSpPr>
        <p:spPr>
          <a:xfrm>
            <a:off x="9841453" y="3023520"/>
            <a:ext cx="2103120" cy="39282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ZA" sz="2000" noProof="1"/>
              <a:t>User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5BB5A623-D8B8-478E-AC5C-61024CF9D74B}"/>
              </a:ext>
            </a:extLst>
          </p:cNvPr>
          <p:cNvSpPr txBox="1">
            <a:spLocks/>
          </p:cNvSpPr>
          <p:nvPr/>
        </p:nvSpPr>
        <p:spPr>
          <a:xfrm>
            <a:off x="2529840" y="2378898"/>
            <a:ext cx="2103120" cy="39282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ZA" sz="1400" noProof="1">
                <a:solidFill>
                  <a:schemeClr val="bg2">
                    <a:lumMod val="50000"/>
                  </a:schemeClr>
                </a:solidFill>
              </a:rPr>
              <a:t>Query for</a:t>
            </a:r>
            <a:br>
              <a:rPr lang="en-ZA" sz="1400" noProof="1">
                <a:solidFill>
                  <a:schemeClr val="bg2">
                    <a:lumMod val="50000"/>
                  </a:schemeClr>
                </a:solidFill>
              </a:rPr>
            </a:br>
            <a:r>
              <a:rPr lang="en-ZA" sz="1400" noProof="1">
                <a:solidFill>
                  <a:schemeClr val="bg2">
                    <a:lumMod val="50000"/>
                  </a:schemeClr>
                </a:solidFill>
              </a:rPr>
              <a:t>longitude &amp; latitudes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F545C7F3-998C-4284-9649-5C15E5443F91}"/>
              </a:ext>
            </a:extLst>
          </p:cNvPr>
          <p:cNvSpPr txBox="1">
            <a:spLocks/>
          </p:cNvSpPr>
          <p:nvPr/>
        </p:nvSpPr>
        <p:spPr>
          <a:xfrm>
            <a:off x="7559040" y="2378898"/>
            <a:ext cx="2103120" cy="39282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ZA" sz="1400" noProof="1">
                <a:solidFill>
                  <a:schemeClr val="bg2">
                    <a:lumMod val="50000"/>
                  </a:schemeClr>
                </a:solidFill>
              </a:rPr>
              <a:t>Convert to human readable addresses</a:t>
            </a:r>
          </a:p>
        </p:txBody>
      </p:sp>
    </p:spTree>
    <p:extLst>
      <p:ext uri="{BB962C8B-B14F-4D97-AF65-F5344CB8AC3E}">
        <p14:creationId xmlns:p14="http://schemas.microsoft.com/office/powerpoint/2010/main" val="1508633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385A1-7907-466F-B4A3-C69B01059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Potential Deployment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45E72-311B-492D-8FFD-649E1B0320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8BEA639-0535-4538-839B-CDB2FA5B9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924" y="2040409"/>
            <a:ext cx="1474366" cy="1474366"/>
          </a:xfrm>
          <a:prstGeom prst="ellipse">
            <a:avLst/>
          </a:prstGeom>
          <a:ln>
            <a:noFill/>
          </a:ln>
        </p:spPr>
      </p:pic>
      <p:pic>
        <p:nvPicPr>
          <p:cNvPr id="6146" name="Picture 2" descr="Deploying your Azure Function using Azure DevOps - Azure Greg">
            <a:extLst>
              <a:ext uri="{FF2B5EF4-FFF2-40B4-BE49-F238E27FC236}">
                <a16:creationId xmlns:a16="http://schemas.microsoft.com/office/drawing/2014/main" id="{03731CE5-4D5B-4426-8A92-5300CC4DF2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4" t="5086" r="23589" b="6272"/>
          <a:stretch/>
        </p:blipFill>
        <p:spPr bwMode="auto">
          <a:xfrm>
            <a:off x="4967110" y="3214497"/>
            <a:ext cx="1573618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Part #1. Azure sql db backups check the status - sysadminas.eu">
            <a:extLst>
              <a:ext uri="{FF2B5EF4-FFF2-40B4-BE49-F238E27FC236}">
                <a16:creationId xmlns:a16="http://schemas.microsoft.com/office/drawing/2014/main" id="{368A1C43-BC90-4FC2-A3A5-F38EC76E87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2" t="21256" r="15505" b="19209"/>
          <a:stretch/>
        </p:blipFill>
        <p:spPr bwMode="auto">
          <a:xfrm>
            <a:off x="7455272" y="2802392"/>
            <a:ext cx="1552759" cy="1424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Citypulse Logo">
            <a:extLst>
              <a:ext uri="{FF2B5EF4-FFF2-40B4-BE49-F238E27FC236}">
                <a16:creationId xmlns:a16="http://schemas.microsoft.com/office/drawing/2014/main" id="{76F9C509-50C5-4E17-9B4A-B1A3858CE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127" y="3100101"/>
            <a:ext cx="1691419" cy="829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92C20B3B-08D0-422C-9C03-2EDFEEB048F5}"/>
              </a:ext>
            </a:extLst>
          </p:cNvPr>
          <p:cNvSpPr/>
          <p:nvPr/>
        </p:nvSpPr>
        <p:spPr>
          <a:xfrm>
            <a:off x="4433777" y="1690687"/>
            <a:ext cx="4986670" cy="3933935"/>
          </a:xfrm>
          <a:prstGeom prst="rect">
            <a:avLst/>
          </a:prstGeom>
          <a:noFill/>
          <a:ln w="1905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dirty="0">
                <a:solidFill>
                  <a:schemeClr val="tx2"/>
                </a:solidFill>
              </a:rPr>
              <a:t>Microsoft Azure</a:t>
            </a:r>
          </a:p>
        </p:txBody>
      </p:sp>
      <p:pic>
        <p:nvPicPr>
          <p:cNvPr id="6145" name="Graphic 6144" descr="Cloud outline">
            <a:extLst>
              <a:ext uri="{FF2B5EF4-FFF2-40B4-BE49-F238E27FC236}">
                <a16:creationId xmlns:a16="http://schemas.microsoft.com/office/drawing/2014/main" id="{AF72A38C-A48B-4411-B665-9B99BB92AE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882256" y="3057572"/>
            <a:ext cx="914400" cy="91440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73DA7BC6-968D-4D1C-82AF-416D0BB0FABA}"/>
              </a:ext>
            </a:extLst>
          </p:cNvPr>
          <p:cNvSpPr/>
          <p:nvPr/>
        </p:nvSpPr>
        <p:spPr>
          <a:xfrm>
            <a:off x="4967109" y="2332074"/>
            <a:ext cx="1573619" cy="2367517"/>
          </a:xfrm>
          <a:prstGeom prst="rect">
            <a:avLst/>
          </a:prstGeom>
          <a:noFill/>
          <a:ln w="1905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8" name="Arrow: Up 37">
            <a:extLst>
              <a:ext uri="{FF2B5EF4-FFF2-40B4-BE49-F238E27FC236}">
                <a16:creationId xmlns:a16="http://schemas.microsoft.com/office/drawing/2014/main" id="{8572F914-1A2E-4A93-AC72-5C167CFF3A88}"/>
              </a:ext>
            </a:extLst>
          </p:cNvPr>
          <p:cNvSpPr/>
          <p:nvPr/>
        </p:nvSpPr>
        <p:spPr>
          <a:xfrm rot="5400000">
            <a:off x="4213913" y="3100102"/>
            <a:ext cx="212651" cy="829341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9" name="Arrow: Up 38">
            <a:extLst>
              <a:ext uri="{FF2B5EF4-FFF2-40B4-BE49-F238E27FC236}">
                <a16:creationId xmlns:a16="http://schemas.microsoft.com/office/drawing/2014/main" id="{DE8446AC-0936-40BF-B010-79D3DC452309}"/>
              </a:ext>
            </a:extLst>
          </p:cNvPr>
          <p:cNvSpPr/>
          <p:nvPr/>
        </p:nvSpPr>
        <p:spPr>
          <a:xfrm rot="5400000">
            <a:off x="2408650" y="3244931"/>
            <a:ext cx="212651" cy="539683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7B98F9C5-DE81-40CF-B9A5-7BCFCB4A2753}"/>
              </a:ext>
            </a:extLst>
          </p:cNvPr>
          <p:cNvSpPr txBox="1">
            <a:spLocks/>
          </p:cNvSpPr>
          <p:nvPr/>
        </p:nvSpPr>
        <p:spPr>
          <a:xfrm>
            <a:off x="94574" y="4498882"/>
            <a:ext cx="1941972" cy="829341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ZA" sz="2000" noProof="1">
                <a:solidFill>
                  <a:schemeClr val="tx2"/>
                </a:solidFill>
              </a:rPr>
              <a:t>Other Smart City / IoT data sources</a:t>
            </a:r>
          </a:p>
        </p:txBody>
      </p:sp>
      <p:sp>
        <p:nvSpPr>
          <p:cNvPr id="43" name="Arrow: Up 42">
            <a:extLst>
              <a:ext uri="{FF2B5EF4-FFF2-40B4-BE49-F238E27FC236}">
                <a16:creationId xmlns:a16="http://schemas.microsoft.com/office/drawing/2014/main" id="{ED7AFEEA-3EE5-41C0-B08B-A59BD62776AF}"/>
              </a:ext>
            </a:extLst>
          </p:cNvPr>
          <p:cNvSpPr/>
          <p:nvPr/>
        </p:nvSpPr>
        <p:spPr>
          <a:xfrm rot="3039638">
            <a:off x="2458429" y="3782953"/>
            <a:ext cx="212651" cy="829341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5" name="Arrow: Up 44">
            <a:extLst>
              <a:ext uri="{FF2B5EF4-FFF2-40B4-BE49-F238E27FC236}">
                <a16:creationId xmlns:a16="http://schemas.microsoft.com/office/drawing/2014/main" id="{EF9B6A85-C02C-4746-9873-3848B87E8F82}"/>
              </a:ext>
            </a:extLst>
          </p:cNvPr>
          <p:cNvSpPr/>
          <p:nvPr/>
        </p:nvSpPr>
        <p:spPr>
          <a:xfrm rot="5400000">
            <a:off x="6942322" y="3244931"/>
            <a:ext cx="212651" cy="539683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CC79243F-181D-4D22-92CC-D6044A016B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04089" y="2672293"/>
            <a:ext cx="1312434" cy="1351225"/>
          </a:xfrm>
          <a:prstGeom prst="rect">
            <a:avLst/>
          </a:prstGeom>
        </p:spPr>
      </p:pic>
      <p:sp>
        <p:nvSpPr>
          <p:cNvPr id="47" name="Arrow: Up 46">
            <a:extLst>
              <a:ext uri="{FF2B5EF4-FFF2-40B4-BE49-F238E27FC236}">
                <a16:creationId xmlns:a16="http://schemas.microsoft.com/office/drawing/2014/main" id="{BE502CD7-4BD1-4F20-A6CE-7B3668CD57E5}"/>
              </a:ext>
            </a:extLst>
          </p:cNvPr>
          <p:cNvSpPr/>
          <p:nvPr/>
        </p:nvSpPr>
        <p:spPr>
          <a:xfrm rot="5400000">
            <a:off x="9380285" y="3100102"/>
            <a:ext cx="212651" cy="829341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6660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/>
          <a:lstStyle/>
          <a:p>
            <a:r>
              <a:rPr lang="en-US" dirty="0"/>
              <a:t>THANK YOU </a:t>
            </a:r>
            <a:r>
              <a:rPr lang="en-AU" dirty="0"/>
              <a:t>🙏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>
            <a:normAutofit/>
          </a:bodyPr>
          <a:lstStyle/>
          <a:p>
            <a:r>
              <a:rPr lang="en-US" sz="1600" dirty="0"/>
              <a:t>Sam Patterson​</a:t>
            </a:r>
          </a:p>
          <a:p>
            <a:r>
              <a:rPr lang="en-AU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+49 1573 8387491 </a:t>
            </a:r>
            <a:r>
              <a:rPr lang="en-US" sz="1600" dirty="0">
                <a:hlinkClick r:id="rId2"/>
              </a:rPr>
              <a:t>samuelrosspatterson@gmail.com</a:t>
            </a:r>
            <a:endParaRPr lang="en-US" sz="1600" dirty="0"/>
          </a:p>
          <a:p>
            <a:endParaRPr lang="en-US" sz="1600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7727" y="573542"/>
            <a:ext cx="3623851" cy="1325563"/>
          </a:xfrm>
        </p:spPr>
        <p:txBody>
          <a:bodyPr>
            <a:normAutofit/>
          </a:bodyPr>
          <a:lstStyle/>
          <a:p>
            <a:r>
              <a:rPr lang="en-ZA" dirty="0"/>
              <a:t> About Me</a:t>
            </a:r>
            <a:r>
              <a:rPr lang="en-AU" dirty="0"/>
              <a:t> 👋</a:t>
            </a:r>
            <a:endParaRPr lang="en-ZA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7B34D5C-67F4-4608-B638-6955246D3B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2164" y="2269864"/>
            <a:ext cx="5144844" cy="699248"/>
          </a:xfrm>
        </p:spPr>
        <p:txBody>
          <a:bodyPr>
            <a:normAutofit/>
          </a:bodyPr>
          <a:lstStyle/>
          <a:p>
            <a:r>
              <a:rPr lang="en-AU" dirty="0"/>
              <a:t>Dr. Sam Patterson, Software Developer &amp; Mathematician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C141D3-CE31-4E06-8C90-5F816A5E9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164" y="573542"/>
            <a:ext cx="1325563" cy="1325563"/>
          </a:xfrm>
          <a:prstGeom prst="ellipse">
            <a:avLst/>
          </a:prstGeo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06D938D5-CD55-46ED-9A5C-DF5FCE6BDADA}"/>
              </a:ext>
            </a:extLst>
          </p:cNvPr>
          <p:cNvSpPr txBox="1">
            <a:spLocks/>
          </p:cNvSpPr>
          <p:nvPr/>
        </p:nvSpPr>
        <p:spPr>
          <a:xfrm>
            <a:off x="492165" y="2853908"/>
            <a:ext cx="4949414" cy="3867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4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4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4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4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en-AU" dirty="0"/>
              <a:t>14 years experience working in the energy industry</a:t>
            </a:r>
          </a:p>
          <a:p>
            <a:pPr marL="285750" indent="-28575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en-AU" dirty="0"/>
              <a:t>Contributed to the development, deployment and maintenance of a digital twin platform for real-time monitoring and optimisation of large energy-intensive asset portfolios</a:t>
            </a:r>
          </a:p>
          <a:p>
            <a:pPr marL="285750" indent="-28575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en-AU" dirty="0"/>
              <a:t>Completed projects for many of Australia’s largest power generation companies with high return on investment outcomes</a:t>
            </a:r>
          </a:p>
          <a:p>
            <a:pPr marL="285750" indent="-28575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en-AU" dirty="0"/>
              <a:t>2.5 years experience as a embedded consultant in an internal start-up for a large asset owner operator taking idea to MVP</a:t>
            </a:r>
          </a:p>
          <a:p>
            <a:pPr marL="285750" indent="-285750">
              <a:lnSpc>
                <a:spcPts val="1800"/>
              </a:lnSpc>
              <a:buFont typeface="Arial" panose="020B0604020202020204" pitchFamily="34" charset="0"/>
              <a:buChar char="•"/>
            </a:pPr>
            <a:r>
              <a:rPr lang="en-AU" dirty="0"/>
              <a:t>Completed PhD in Operations Research focused on energy efficiency optimisation</a:t>
            </a:r>
          </a:p>
        </p:txBody>
      </p:sp>
    </p:spTree>
    <p:extLst>
      <p:ext uri="{BB962C8B-B14F-4D97-AF65-F5344CB8AC3E}">
        <p14:creationId xmlns:p14="http://schemas.microsoft.com/office/powerpoint/2010/main" val="3154227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148" name="Slide Number Placeholder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4DCA0332-852A-422E-B8B8-AF5A02D2E00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7" y="2101500"/>
            <a:ext cx="7341699" cy="384209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GB" sz="1600" dirty="0">
                <a:solidFill>
                  <a:schemeClr val="bg2">
                    <a:lumMod val="25000"/>
                  </a:schemeClr>
                </a:solidFill>
              </a:rPr>
              <a:t>The data analyst in your team is asking for your support.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chemeClr val="bg2">
                    <a:lumMod val="25000"/>
                  </a:schemeClr>
                </a:solidFill>
              </a:rPr>
              <a:t>She is working on a Smart City project and has found an interesting collection of IoT sensor-based datasets that she would like to use for two specific end-use cases:</a:t>
            </a:r>
          </a:p>
          <a:p>
            <a:pPr lvl="1" indent="-342900">
              <a:lnSpc>
                <a:spcPct val="150000"/>
              </a:lnSpc>
              <a:buAutoNum type="arabicPeriod"/>
            </a:pP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Quickly consult and present information through a dashboard</a:t>
            </a:r>
          </a:p>
          <a:p>
            <a:pPr lvl="1" indent="-342900">
              <a:lnSpc>
                <a:spcPct val="150000"/>
              </a:lnSpc>
              <a:buAutoNum type="arabicPeriod"/>
            </a:pP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Easily query data from a data warehouse for deeper analysis</a:t>
            </a:r>
          </a:p>
          <a:p>
            <a:pPr>
              <a:lnSpc>
                <a:spcPct val="150000"/>
              </a:lnSpc>
            </a:pPr>
            <a:endParaRPr lang="en-GB" sz="1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GB" sz="1600" dirty="0">
                <a:solidFill>
                  <a:schemeClr val="bg2">
                    <a:lumMod val="25000"/>
                  </a:schemeClr>
                </a:solidFill>
              </a:rPr>
              <a:t>She is also very open to hear what you think about the datasets and complement her thoughts with your own ideas and suggestions. 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AU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4BE877E3-66B7-405A-879D-34937F62844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3414" y="2314151"/>
            <a:ext cx="3657600" cy="365760"/>
          </a:xfrm>
        </p:spPr>
        <p:txBody>
          <a:bodyPr/>
          <a:lstStyle/>
          <a:p>
            <a:r>
              <a:rPr lang="en-AU" sz="6000" dirty="0"/>
              <a:t>“</a:t>
            </a:r>
          </a:p>
        </p:txBody>
      </p:sp>
      <p:sp>
        <p:nvSpPr>
          <p:cNvPr id="40" name="Text Placeholder 32">
            <a:extLst>
              <a:ext uri="{FF2B5EF4-FFF2-40B4-BE49-F238E27FC236}">
                <a16:creationId xmlns:a16="http://schemas.microsoft.com/office/drawing/2014/main" id="{92E78D32-FA7B-403C-87E6-1444BA2589DA}"/>
              </a:ext>
            </a:extLst>
          </p:cNvPr>
          <p:cNvSpPr txBox="1">
            <a:spLocks/>
          </p:cNvSpPr>
          <p:nvPr/>
        </p:nvSpPr>
        <p:spPr>
          <a:xfrm>
            <a:off x="838200" y="5833019"/>
            <a:ext cx="7341698" cy="3657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6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AU" sz="60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/>
              <a:t>Citypulse</a:t>
            </a:r>
            <a:r>
              <a:rPr lang="en-US" dirty="0"/>
              <a:t> Smart city / IOT datasets</a:t>
            </a:r>
          </a:p>
        </p:txBody>
      </p:sp>
      <p:sp>
        <p:nvSpPr>
          <p:cNvPr id="148" name="Slide Number Placeholder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E1DA09B7-A2B2-4C8B-A44C-6332ED0D5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07656"/>
            <a:ext cx="6486331" cy="4679363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7E74E65E-BECF-4B4F-ADFD-4BAD08D21A7E}"/>
              </a:ext>
            </a:extLst>
          </p:cNvPr>
          <p:cNvSpPr txBox="1">
            <a:spLocks/>
          </p:cNvSpPr>
          <p:nvPr/>
        </p:nvSpPr>
        <p:spPr>
          <a:xfrm>
            <a:off x="838200" y="1396812"/>
            <a:ext cx="4890426" cy="41084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hlinkClick r:id="rId2"/>
              </a:rPr>
              <a:t>http://iot.ee.surrey.ac.uk:8080/datasets.html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17570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/>
          <a:lstStyle/>
          <a:p>
            <a:r>
              <a:rPr lang="en-US" dirty="0"/>
              <a:t>Development Approach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129" name="Picture 8" descr="Making sense of MVP (Minimum Viable Product) - and why I prefer Earliest  Testable/Usable/Lovable - Crisp&amp;#39;s Blog">
            <a:extLst>
              <a:ext uri="{FF2B5EF4-FFF2-40B4-BE49-F238E27FC236}">
                <a16:creationId xmlns:a16="http://schemas.microsoft.com/office/drawing/2014/main" id="{FFE368FE-5B84-4668-BB2A-1B7A244D41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487" y="1588182"/>
            <a:ext cx="5560006" cy="3374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>
            <a:extLst>
              <a:ext uri="{FF2B5EF4-FFF2-40B4-BE49-F238E27FC236}">
                <a16:creationId xmlns:a16="http://schemas.microsoft.com/office/drawing/2014/main" id="{7EAC4E96-5125-4227-8CB8-243C8126DE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80" y="1823055"/>
            <a:ext cx="4121090" cy="2781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31" name="Oval 5130">
            <a:extLst>
              <a:ext uri="{FF2B5EF4-FFF2-40B4-BE49-F238E27FC236}">
                <a16:creationId xmlns:a16="http://schemas.microsoft.com/office/drawing/2014/main" id="{5E93CC92-1081-41AB-A647-633E99A53F42}"/>
              </a:ext>
            </a:extLst>
          </p:cNvPr>
          <p:cNvSpPr/>
          <p:nvPr/>
        </p:nvSpPr>
        <p:spPr>
          <a:xfrm>
            <a:off x="6409278" y="4041937"/>
            <a:ext cx="2216049" cy="1124692"/>
          </a:xfrm>
          <a:prstGeom prst="ellipse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8E07A107-4BE6-43CF-9301-E8178A22C1B3}"/>
              </a:ext>
            </a:extLst>
          </p:cNvPr>
          <p:cNvSpPr/>
          <p:nvPr/>
        </p:nvSpPr>
        <p:spPr>
          <a:xfrm flipH="1" flipV="1">
            <a:off x="497417" y="3612017"/>
            <a:ext cx="1751259" cy="1105677"/>
          </a:xfrm>
          <a:prstGeom prst="ellipse">
            <a:avLst/>
          </a:prstGeom>
          <a:noFill/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4BA5B82-B486-4FED-A172-3FA3C7C64F0E}"/>
              </a:ext>
            </a:extLst>
          </p:cNvPr>
          <p:cNvSpPr txBox="1"/>
          <p:nvPr/>
        </p:nvSpPr>
        <p:spPr>
          <a:xfrm>
            <a:off x="764008" y="1280405"/>
            <a:ext cx="825352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400" b="1" dirty="0">
                <a:hlinkClick r:id="rId5"/>
              </a:rPr>
              <a:t>https://blog.crisp.se/2016/01/25/henrikkniberg/making-sense-of-mvp</a:t>
            </a:r>
            <a:r>
              <a:rPr lang="en-AU" sz="1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31" grpId="0" animBg="1"/>
      <p:bldP spid="4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Data model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A7F91F-F80F-48F2-952B-1A28BE488E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7/1/20XX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02236B-A6B0-4EAA-85D3-7D72C9904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AFE5268B-0629-492C-B633-766DE4F3A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4D4A227-DF74-4BED-A5D7-6F80C939D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475" y="1828799"/>
            <a:ext cx="11431050" cy="406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483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7864" y="1289304"/>
            <a:ext cx="5486400" cy="1325563"/>
          </a:xfrm>
        </p:spPr>
        <p:txBody>
          <a:bodyPr/>
          <a:lstStyle/>
          <a:p>
            <a:r>
              <a:rPr lang="en-US" dirty="0"/>
              <a:t>MVP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56365-A39B-4311-A4B2-9532A1480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71/20XX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D5B91C7E-39EC-4D18-BBDA-F8911C724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61431E7E-479C-41C8-BFD5-F8D0A0A104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170" y="2670441"/>
            <a:ext cx="5486400" cy="3685909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525E5A2D-E098-469C-9B26-CCD45A04F414}"/>
              </a:ext>
            </a:extLst>
          </p:cNvPr>
          <p:cNvSpPr txBox="1">
            <a:spLocks/>
          </p:cNvSpPr>
          <p:nvPr/>
        </p:nvSpPr>
        <p:spPr>
          <a:xfrm>
            <a:off x="6117864" y="2259596"/>
            <a:ext cx="4890426" cy="41084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hlinkClick r:id="rId2"/>
              </a:rPr>
              <a:t>https://gitlab.com/s-a-m/citypulse-etl</a:t>
            </a:r>
            <a:endParaRPr lang="en-US" sz="1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F6C2BB-1290-41BF-8599-780EAA5C2E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7817" y="1079337"/>
            <a:ext cx="1745496" cy="174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812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ZA" dirty="0"/>
              <a:t>Key Technologies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27709" y="4245991"/>
            <a:ext cx="1828800" cy="118872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noProof="1"/>
              <a:t>Mature Python SQL toolkit and object-relational mapper</a:t>
            </a:r>
            <a:endParaRPr lang="en-ZA" noProof="1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9285429" y="3799982"/>
            <a:ext cx="1980000" cy="360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sz="1800" noProof="1"/>
              <a:t>SQLite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361030" y="4243719"/>
            <a:ext cx="1828800" cy="1188720"/>
          </a:xfrm>
        </p:spPr>
        <p:txBody>
          <a:bodyPr>
            <a:noAutofit/>
          </a:bodyPr>
          <a:lstStyle/>
          <a:p>
            <a:r>
              <a:rPr lang="en-GB" noProof="1"/>
              <a:t>A simple, robust and self-contained SQL database</a:t>
            </a:r>
            <a:endParaRPr lang="en-ZA" noProof="1"/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B021EF79-3E65-41F9-83B6-DC0B2A51E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99759" y="3799982"/>
            <a:ext cx="1980000" cy="3600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ZA" sz="1800" noProof="1"/>
              <a:t>Python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9759" y="4243719"/>
            <a:ext cx="1980000" cy="1188720"/>
          </a:xfrm>
        </p:spPr>
        <p:txBody>
          <a:bodyPr>
            <a:noAutofit/>
          </a:bodyPr>
          <a:lstStyle/>
          <a:p>
            <a:r>
              <a:rPr lang="en-ZA" noProof="1"/>
              <a:t>World’s most popular language for data engineering and data science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52109" y="3802668"/>
            <a:ext cx="1980000" cy="360000"/>
          </a:xfrm>
        </p:spPr>
        <p:txBody>
          <a:bodyPr>
            <a:noAutofit/>
          </a:bodyPr>
          <a:lstStyle/>
          <a:p>
            <a:r>
              <a:rPr lang="en-ZA" sz="1800" dirty="0"/>
              <a:t>SQLAlchemy</a:t>
            </a:r>
          </a:p>
        </p:txBody>
      </p:sp>
      <p:pic>
        <p:nvPicPr>
          <p:cNvPr id="2050" name="Picture 2" descr="SQLAlchemy · GitHub">
            <a:extLst>
              <a:ext uri="{FF2B5EF4-FFF2-40B4-BE49-F238E27FC236}">
                <a16:creationId xmlns:a16="http://schemas.microsoft.com/office/drawing/2014/main" id="{B3687173-54A7-472A-8B35-4DC05F769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955" y="1758310"/>
            <a:ext cx="1610308" cy="1610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4297EA3F-BF9A-44C2-83CB-62E56DFBF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2158" y="1988579"/>
            <a:ext cx="1186543" cy="1186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20E5B465-8578-49D2-B27F-5CEB653C1E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190"/>
          <a:stretch/>
        </p:blipFill>
        <p:spPr bwMode="auto">
          <a:xfrm>
            <a:off x="1434335" y="2124817"/>
            <a:ext cx="910849" cy="104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ACF1EDC-7B64-44BA-ACCC-A3B0735F118D}"/>
              </a:ext>
            </a:extLst>
          </p:cNvPr>
          <p:cNvCxnSpPr/>
          <p:nvPr/>
        </p:nvCxnSpPr>
        <p:spPr>
          <a:xfrm>
            <a:off x="1000125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26DE610-C6C5-48E7-88F2-F63589AEEB79}"/>
              </a:ext>
            </a:extLst>
          </p:cNvPr>
          <p:cNvCxnSpPr>
            <a:cxnSpLocks/>
          </p:cNvCxnSpPr>
          <p:nvPr/>
        </p:nvCxnSpPr>
        <p:spPr>
          <a:xfrm>
            <a:off x="6574061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47F0896-22D2-4C3B-A41B-C6D73109E301}"/>
              </a:ext>
            </a:extLst>
          </p:cNvPr>
          <p:cNvCxnSpPr>
            <a:cxnSpLocks/>
          </p:cNvCxnSpPr>
          <p:nvPr/>
        </p:nvCxnSpPr>
        <p:spPr>
          <a:xfrm>
            <a:off x="9361030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68868C94-D00A-4B88-A751-FFBC8C00A0EB}"/>
              </a:ext>
            </a:extLst>
          </p:cNvPr>
          <p:cNvSpPr txBox="1">
            <a:spLocks/>
          </p:cNvSpPr>
          <p:nvPr/>
        </p:nvSpPr>
        <p:spPr>
          <a:xfrm>
            <a:off x="3711493" y="3799982"/>
            <a:ext cx="1980000" cy="36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noProof="1"/>
              <a:t>Pandas</a:t>
            </a:r>
          </a:p>
        </p:txBody>
      </p:sp>
      <p:sp>
        <p:nvSpPr>
          <p:cNvPr id="38" name="Text Placeholder 4">
            <a:extLst>
              <a:ext uri="{FF2B5EF4-FFF2-40B4-BE49-F238E27FC236}">
                <a16:creationId xmlns:a16="http://schemas.microsoft.com/office/drawing/2014/main" id="{3C86630C-26E7-477E-9AAD-292785711B93}"/>
              </a:ext>
            </a:extLst>
          </p:cNvPr>
          <p:cNvSpPr txBox="1">
            <a:spLocks/>
          </p:cNvSpPr>
          <p:nvPr/>
        </p:nvSpPr>
        <p:spPr>
          <a:xfrm>
            <a:off x="3613896" y="4246333"/>
            <a:ext cx="2103120" cy="1188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0" i="0" u="none" strike="noStrike" baseline="0" dirty="0">
                <a:latin typeface="+mj-lt"/>
              </a:rPr>
              <a:t>Powerful Python library for </a:t>
            </a:r>
            <a:r>
              <a:rPr lang="en-GB" b="0" i="0" u="none" strike="noStrike" baseline="0" dirty="0"/>
              <a:t>transforming</a:t>
            </a:r>
            <a:r>
              <a:rPr lang="en-GB" b="0" i="0" u="none" strike="noStrike" baseline="0" dirty="0">
                <a:latin typeface="+mj-lt"/>
              </a:rPr>
              <a:t> large quantities of data</a:t>
            </a:r>
            <a:endParaRPr lang="en-ZA" noProof="1">
              <a:latin typeface="+mj-lt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A0F3025-1C27-428E-A10C-1FFF6B9974EA}"/>
              </a:ext>
            </a:extLst>
          </p:cNvPr>
          <p:cNvCxnSpPr/>
          <p:nvPr/>
        </p:nvCxnSpPr>
        <p:spPr>
          <a:xfrm>
            <a:off x="3787093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8" name="Picture 10" descr="pandas - Python Data Analysis Library">
            <a:extLst>
              <a:ext uri="{FF2B5EF4-FFF2-40B4-BE49-F238E27FC236}">
                <a16:creationId xmlns:a16="http://schemas.microsoft.com/office/drawing/2014/main" id="{E292BA29-6989-4624-BDFC-6550E5A99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0879" y="1916529"/>
            <a:ext cx="969154" cy="129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2183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 </a:t>
            </a:r>
            <a:r>
              <a:rPr lang="en-AU" dirty="0"/>
              <a:t>👩‍💻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B6C7E4-E7FB-4E6C-B03B-82B059B4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901D8C63-42B5-4848-8CB3-70F59BC421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18"/>
          <a:stretch/>
        </p:blipFill>
        <p:spPr>
          <a:xfrm>
            <a:off x="5142071" y="2607138"/>
            <a:ext cx="7015029" cy="26527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5D5A6A-493D-4C33-8FE4-E162E2910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84" y="3984946"/>
            <a:ext cx="3725715" cy="1978483"/>
          </a:xfrm>
          <a:prstGeom prst="rect">
            <a:avLst/>
          </a:prstGeom>
        </p:spPr>
      </p:pic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8102A1B8-975E-4690-9739-5F5CF865F76D}"/>
              </a:ext>
            </a:extLst>
          </p:cNvPr>
          <p:cNvSpPr txBox="1">
            <a:spLocks/>
          </p:cNvSpPr>
          <p:nvPr/>
        </p:nvSpPr>
        <p:spPr>
          <a:xfrm>
            <a:off x="941702" y="1740114"/>
            <a:ext cx="2518252" cy="36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ZA" sz="1800" noProof="1"/>
              <a:t>JSON configuration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A20C70-FC55-4C72-99BF-7247635D1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84" y="2378087"/>
            <a:ext cx="4142488" cy="1050913"/>
          </a:xfrm>
          <a:prstGeom prst="rect">
            <a:avLst/>
          </a:prstGeom>
        </p:spPr>
      </p:pic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DF8876D7-2046-4D8F-8C7E-52CF717D9519}"/>
              </a:ext>
            </a:extLst>
          </p:cNvPr>
          <p:cNvSpPr txBox="1">
            <a:spLocks/>
          </p:cNvSpPr>
          <p:nvPr/>
        </p:nvSpPr>
        <p:spPr>
          <a:xfrm>
            <a:off x="6932427" y="1740114"/>
            <a:ext cx="3434316" cy="3600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ZA" sz="1800" noProof="1"/>
              <a:t>Command Line Interface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0419859-A9CC-4588-A78B-31AA3B1713AF}"/>
              </a:ext>
            </a:extLst>
          </p:cNvPr>
          <p:cNvSpPr/>
          <p:nvPr/>
        </p:nvSpPr>
        <p:spPr>
          <a:xfrm>
            <a:off x="4272072" y="1747992"/>
            <a:ext cx="1382233" cy="344244"/>
          </a:xfrm>
          <a:prstGeom prst="rightArrow">
            <a:avLst/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1594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Noto">
      <a:majorFont>
        <a:latin typeface="Noto Sans"/>
        <a:ea typeface=""/>
        <a:cs typeface=""/>
      </a:majorFont>
      <a:minorFont>
        <a:latin typeface="Noto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tecture pitch deck_JB_v2" id="{E6E25CD2-8512-4B49-9A83-9AC317278B8F}" vid="{100AFDCD-A339-4D94-B373-F9848C2D26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069D1F-6C1F-4FA3-8CCB-EA801E558BEC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schemas.microsoft.com/sharepoint/v3"/>
    <ds:schemaRef ds:uri="230e9df3-be65-4c73-a93b-d1236ebd677e"/>
    <ds:schemaRef ds:uri="http://purl.org/dc/terms/"/>
    <ds:schemaRef ds:uri="http://schemas.openxmlformats.org/package/2006/metadata/core-properties"/>
    <ds:schemaRef ds:uri="16c05727-aa75-4e4a-9b5f-8a80a1165891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Architecture pitch deck</Template>
  <TotalTime>1718</TotalTime>
  <Words>365</Words>
  <Application>Microsoft Office PowerPoint</Application>
  <PresentationFormat>Widescreen</PresentationFormat>
  <Paragraphs>70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Noto Sans</vt:lpstr>
      <vt:lpstr>Office Theme</vt:lpstr>
      <vt:lpstr>CityPulse ETL</vt:lpstr>
      <vt:lpstr> About Me 👋</vt:lpstr>
      <vt:lpstr>PROBLEM Statement</vt:lpstr>
      <vt:lpstr>Citypulse Smart city / IOT datasets</vt:lpstr>
      <vt:lpstr>Development Approach</vt:lpstr>
      <vt:lpstr>Data model</vt:lpstr>
      <vt:lpstr>MVP</vt:lpstr>
      <vt:lpstr>Key Technologies</vt:lpstr>
      <vt:lpstr>Usage 👩‍💻</vt:lpstr>
      <vt:lpstr>Data Access via prefeed SQL interface</vt:lpstr>
      <vt:lpstr>Human readable addresses</vt:lpstr>
      <vt:lpstr>Potential Deployment Architecture</vt:lpstr>
      <vt:lpstr>THANK YOU 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City Pulse ETL</dc:title>
  <dc:creator>srp</dc:creator>
  <cp:lastModifiedBy>srp</cp:lastModifiedBy>
  <cp:revision>6</cp:revision>
  <dcterms:created xsi:type="dcterms:W3CDTF">2021-12-20T10:02:17Z</dcterms:created>
  <dcterms:modified xsi:type="dcterms:W3CDTF">2021-12-21T14:48:16Z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